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Proxima Nova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D6772D-60A1-4DF2-8812-60A6F3D90D84}">
  <a:tblStyle styleId="{4DD6772D-60A1-4DF2-8812-60A6F3D90D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F7AC620-2CB4-421D-939D-0B747C0A0DE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ProximaNova-italic.fntdata"/><Relationship Id="rId50" Type="http://schemas.openxmlformats.org/officeDocument/2006/relationships/font" Target="fonts/ProximaNova-bold.fntdata"/><Relationship Id="rId53" Type="http://schemas.openxmlformats.org/officeDocument/2006/relationships/font" Target="fonts/Lato-regular.fntdata"/><Relationship Id="rId52" Type="http://schemas.openxmlformats.org/officeDocument/2006/relationships/font" Target="fonts/ProximaNova-boldItalic.fntdata"/><Relationship Id="rId11" Type="http://schemas.openxmlformats.org/officeDocument/2006/relationships/slide" Target="slides/slide5.xml"/><Relationship Id="rId55" Type="http://schemas.openxmlformats.org/officeDocument/2006/relationships/font" Target="fonts/Lato-italic.fntdata"/><Relationship Id="rId10" Type="http://schemas.openxmlformats.org/officeDocument/2006/relationships/slide" Target="slides/slide4.xml"/><Relationship Id="rId54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8ac952e11_6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8ac952e11_6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8db0874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8db0874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8db0874b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08db0874b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8db0874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08db0874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8ac952e11_3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8ac952e11_3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e5fe01b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ce5fe01b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dce5fe01b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dce5fe01b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08ac952e11_3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08ac952e11_3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ce5fe01b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ce5fe01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88becf9c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088becf9c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8a973789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8a973789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08ac952e11_3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08ac952e11_3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08a973789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08a973789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8a973789e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08a973789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8a973789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08a973789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08a973789e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08a973789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08a973789e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08a973789e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08ac952e11_3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08ac952e11_3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08db0874b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08db0874b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8ac952e11_3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08ac952e11_3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8a973799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08a973799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08ac952e1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08ac952e1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dce5fe01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dce5fe01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08ac952e11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08ac952e11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08ac952e11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08ac952e11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08ac952e11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08ac952e11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8ac952e11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08ac952e11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8ac952e11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08ac952e11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8ac952e11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08ac952e11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08ac952e11_3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08ac952e11_3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dce5fe01b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dce5fe01b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08ac952e11_6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08ac952e11_6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dce5fe01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dce5fe01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8db0874b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08db0874b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8ac952e11_3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8ac952e11_3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8ac952e11_8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8ac952e11_8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8db0874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08db0874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8db0874b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8db0874b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hyperlink" Target="https://allenai.github.io/scispacy/" TargetMode="External"/><Relationship Id="rId5" Type="http://schemas.openxmlformats.org/officeDocument/2006/relationships/image" Target="../media/image1.png"/><Relationship Id="rId6" Type="http://schemas.openxmlformats.org/officeDocument/2006/relationships/hyperlink" Target="https://arxiv.org/pdf/1902.07669v1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dtMLsDg7WEoehBh0CeEof4ACAzfZ2sHr/view" TargetMode="External"/><Relationship Id="rId4" Type="http://schemas.openxmlformats.org/officeDocument/2006/relationships/image" Target="../media/image1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gif"/><Relationship Id="rId4" Type="http://schemas.openxmlformats.org/officeDocument/2006/relationships/image" Target="../media/image35.gif"/><Relationship Id="rId5" Type="http://schemas.openxmlformats.org/officeDocument/2006/relationships/image" Target="../media/image30.gif"/><Relationship Id="rId6" Type="http://schemas.openxmlformats.org/officeDocument/2006/relationships/image" Target="../media/image25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5" Type="http://schemas.openxmlformats.org/officeDocument/2006/relationships/image" Target="../media/image3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eutils.ncbi.nlm.nih.gov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8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88350"/>
            <a:ext cx="8520600" cy="18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Language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4" y="2148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2C2C2"/>
                </a:solidFill>
              </a:rPr>
              <a:t>Programming Lab 2 - GROUP 2</a:t>
            </a:r>
            <a:endParaRPr>
              <a:solidFill>
                <a:srgbClr val="C2C2C2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4" y="3282675"/>
            <a:ext cx="85206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100">
                <a:latin typeface="Roboto"/>
                <a:ea typeface="Roboto"/>
                <a:cs typeface="Roboto"/>
                <a:sym typeface="Roboto"/>
              </a:rPr>
              <a:t>Muskan Manav, Astha Anand, Parinishtha Bhalla, Deepika Pradeep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208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00">
                <a:solidFill>
                  <a:srgbClr val="C2C2C2"/>
                </a:solidFill>
              </a:rPr>
              <a:t>15th Feb 2023, b-it center, Bonn</a:t>
            </a:r>
            <a:endParaRPr sz="1600">
              <a:solidFill>
                <a:srgbClr val="C2C2C2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205775" y="157000"/>
            <a:ext cx="8786400" cy="2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" name="Google Shape;58;p13"/>
          <p:cNvCxnSpPr/>
          <p:nvPr/>
        </p:nvCxnSpPr>
        <p:spPr>
          <a:xfrm>
            <a:off x="350975" y="3051575"/>
            <a:ext cx="8496000" cy="0"/>
          </a:xfrm>
          <a:prstGeom prst="straightConnector1">
            <a:avLst/>
          </a:prstGeom>
          <a:noFill/>
          <a:ln cap="flat" cmpd="sng" w="19050">
            <a:solidFill>
              <a:srgbClr val="840D3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150" y="1194200"/>
            <a:ext cx="5678226" cy="23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/>
        </p:nvSpPr>
        <p:spPr>
          <a:xfrm>
            <a:off x="548750" y="429550"/>
            <a:ext cx="668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ESearch: Searching a database</a:t>
            </a:r>
            <a:endParaRPr sz="2500"/>
          </a:p>
        </p:txBody>
      </p:sp>
      <p:sp>
        <p:nvSpPr>
          <p:cNvPr id="164" name="Google Shape;164;p22"/>
          <p:cNvSpPr/>
          <p:nvPr/>
        </p:nvSpPr>
        <p:spPr>
          <a:xfrm>
            <a:off x="2766775" y="1787600"/>
            <a:ext cx="4414800" cy="171600"/>
          </a:xfrm>
          <a:prstGeom prst="rect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2477450" y="1969775"/>
            <a:ext cx="1414500" cy="128700"/>
          </a:xfrm>
          <a:prstGeom prst="rect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2766775" y="2109050"/>
            <a:ext cx="953700" cy="128700"/>
          </a:xfrm>
          <a:prstGeom prst="rect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3270400" y="2409100"/>
            <a:ext cx="1125300" cy="128700"/>
          </a:xfrm>
          <a:prstGeom prst="rect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2820350" y="2595450"/>
            <a:ext cx="953700" cy="128700"/>
          </a:xfrm>
          <a:prstGeom prst="rect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2938225" y="2752000"/>
            <a:ext cx="1028700" cy="128700"/>
          </a:xfrm>
          <a:prstGeom prst="rect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1196988" y="3729500"/>
            <a:ext cx="66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Search query string included terms combined with Boolean operators, filters such as type of article and organism, date of publication range, language.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1" name="Google Shape;171;p22"/>
          <p:cNvCxnSpPr>
            <a:endCxn id="164" idx="3"/>
          </p:cNvCxnSpPr>
          <p:nvPr/>
        </p:nvCxnSpPr>
        <p:spPr>
          <a:xfrm rot="10800000">
            <a:off x="7181575" y="1873400"/>
            <a:ext cx="428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2"/>
          <p:cNvSpPr/>
          <p:nvPr/>
        </p:nvSpPr>
        <p:spPr>
          <a:xfrm>
            <a:off x="4063375" y="2141225"/>
            <a:ext cx="589350" cy="685800"/>
          </a:xfrm>
          <a:custGeom>
            <a:rect b="b" l="l" r="r" t="t"/>
            <a:pathLst>
              <a:path extrusionOk="0" h="27432" w="23574">
                <a:moveTo>
                  <a:pt x="1285" y="0"/>
                </a:moveTo>
                <a:lnTo>
                  <a:pt x="23574" y="0"/>
                </a:lnTo>
                <a:lnTo>
                  <a:pt x="23574" y="27432"/>
                </a:lnTo>
                <a:lnTo>
                  <a:pt x="0" y="27432"/>
                </a:ln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173" name="Google Shape;173;p22"/>
          <p:cNvCxnSpPr/>
          <p:nvPr/>
        </p:nvCxnSpPr>
        <p:spPr>
          <a:xfrm rot="10800000">
            <a:off x="4738450" y="2484125"/>
            <a:ext cx="3429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50" y="1212400"/>
            <a:ext cx="6136174" cy="28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471500" y="353600"/>
            <a:ext cx="540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0000"/>
                </a:solidFill>
              </a:rPr>
              <a:t>EFetch: Downloading Records</a:t>
            </a:r>
            <a:endParaRPr sz="2100"/>
          </a:p>
        </p:txBody>
      </p:sp>
      <p:sp>
        <p:nvSpPr>
          <p:cNvPr id="180" name="Google Shape;180;p23"/>
          <p:cNvSpPr/>
          <p:nvPr/>
        </p:nvSpPr>
        <p:spPr>
          <a:xfrm>
            <a:off x="2384575" y="2549600"/>
            <a:ext cx="5122200" cy="250800"/>
          </a:xfrm>
          <a:prstGeom prst="rect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1" name="Google Shape;181;p23"/>
          <p:cNvCxnSpPr/>
          <p:nvPr/>
        </p:nvCxnSpPr>
        <p:spPr>
          <a:xfrm rot="10800000">
            <a:off x="5224175" y="3192550"/>
            <a:ext cx="653700" cy="0"/>
          </a:xfrm>
          <a:prstGeom prst="straightConnector1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3"/>
          <p:cNvSpPr txBox="1"/>
          <p:nvPr/>
        </p:nvSpPr>
        <p:spPr>
          <a:xfrm>
            <a:off x="5877875" y="3007900"/>
            <a:ext cx="170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00"/>
                </a:solidFill>
              </a:rPr>
              <a:t>Caching data files</a:t>
            </a:r>
            <a:endParaRPr sz="1200">
              <a:solidFill>
                <a:srgbClr val="FFFF00"/>
              </a:solidFill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1741650" y="1799500"/>
            <a:ext cx="910800" cy="139200"/>
          </a:xfrm>
          <a:prstGeom prst="rect">
            <a:avLst/>
          </a:prstGeom>
          <a:noFill/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537925" y="424325"/>
            <a:ext cx="4157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Use of </a:t>
            </a:r>
            <a:r>
              <a:rPr lang="en-GB" sz="2500"/>
              <a:t>Bio.Medline package</a:t>
            </a:r>
            <a:endParaRPr sz="2500"/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775" y="2513625"/>
            <a:ext cx="3728800" cy="11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4320775" y="1224450"/>
            <a:ext cx="1618200" cy="610800"/>
          </a:xfrm>
          <a:prstGeom prst="roundRect">
            <a:avLst>
              <a:gd fmla="val 16667" name="adj"/>
            </a:avLst>
          </a:prstGeom>
          <a:solidFill>
            <a:srgbClr val="E288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4417225" y="1279200"/>
            <a:ext cx="1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Database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6163625" y="1610200"/>
            <a:ext cx="1885950" cy="461700"/>
          </a:xfrm>
          <a:prstGeom prst="flowChartTerminator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6206450" y="1610200"/>
            <a:ext cx="180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add_abstract_to_db()</a:t>
            </a:r>
            <a:endParaRPr sz="1300"/>
          </a:p>
        </p:txBody>
      </p:sp>
      <p:cxnSp>
        <p:nvCxnSpPr>
          <p:cNvPr id="194" name="Google Shape;194;p24"/>
          <p:cNvCxnSpPr>
            <a:stCxn id="190" idx="3"/>
            <a:endCxn id="193" idx="0"/>
          </p:cNvCxnSpPr>
          <p:nvPr/>
        </p:nvCxnSpPr>
        <p:spPr>
          <a:xfrm>
            <a:off x="5938975" y="1529850"/>
            <a:ext cx="1167600" cy="80400"/>
          </a:xfrm>
          <a:prstGeom prst="bent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24"/>
          <p:cNvCxnSpPr>
            <a:stCxn id="193" idx="2"/>
            <a:endCxn id="189" idx="0"/>
          </p:cNvCxnSpPr>
          <p:nvPr/>
        </p:nvCxnSpPr>
        <p:spPr>
          <a:xfrm rot="5400000">
            <a:off x="6386750" y="1793650"/>
            <a:ext cx="518400" cy="9213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4"/>
          <p:cNvSpPr txBox="1"/>
          <p:nvPr/>
        </p:nvSpPr>
        <p:spPr>
          <a:xfrm>
            <a:off x="867975" y="1350150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CFCFC"/>
                </a:highlight>
              </a:rPr>
              <a:t>Read Medline records one by one from the handle.</a:t>
            </a:r>
            <a:endParaRPr sz="1800">
              <a:solidFill>
                <a:schemeClr val="dk2"/>
              </a:solidFill>
              <a:highlight>
                <a:srgbClr val="FCFCFC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CFCFC"/>
                </a:highlight>
              </a:rPr>
              <a:t>Issues faced while parsing dates and abstracts, to be stored in the database</a:t>
            </a:r>
            <a:endParaRPr sz="1800">
              <a:solidFill>
                <a:schemeClr val="dk2"/>
              </a:solidFill>
              <a:highlight>
                <a:srgbClr val="FCFCFC"/>
              </a:highlight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4609850" y="2756775"/>
            <a:ext cx="2679000" cy="2358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5576650" y="4045025"/>
            <a:ext cx="1425300" cy="492900"/>
          </a:xfrm>
          <a:prstGeom prst="roundRect">
            <a:avLst>
              <a:gd fmla="val 16667" name="adj"/>
            </a:avLst>
          </a:prstGeom>
          <a:solidFill>
            <a:srgbClr val="9BE5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5635600" y="41039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 Table</a:t>
            </a:r>
            <a:endParaRPr/>
          </a:p>
        </p:txBody>
      </p:sp>
      <p:cxnSp>
        <p:nvCxnSpPr>
          <p:cNvPr id="200" name="Google Shape;200;p24"/>
          <p:cNvCxnSpPr>
            <a:stCxn id="189" idx="2"/>
          </p:cNvCxnSpPr>
          <p:nvPr/>
        </p:nvCxnSpPr>
        <p:spPr>
          <a:xfrm>
            <a:off x="6185175" y="3661575"/>
            <a:ext cx="10500" cy="373800"/>
          </a:xfrm>
          <a:prstGeom prst="straightConnector1">
            <a:avLst/>
          </a:prstGeom>
          <a:noFill/>
          <a:ln cap="flat" cmpd="sng" w="9525">
            <a:solidFill>
              <a:srgbClr val="840D3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4"/>
          <p:cNvSpPr txBox="1"/>
          <p:nvPr/>
        </p:nvSpPr>
        <p:spPr>
          <a:xfrm>
            <a:off x="6195675" y="3683950"/>
            <a:ext cx="128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</a:t>
            </a:r>
            <a:r>
              <a:rPr lang="en-GB" sz="1000"/>
              <a:t>arsed data stored</a:t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NER model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207" name="Google Shape;207;p25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208" name="Google Shape;208;p25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NER </a:t>
              </a: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Attempted NER models </a:t>
            </a:r>
            <a:endParaRPr/>
          </a:p>
        </p:txBody>
      </p:sp>
      <p:sp>
        <p:nvSpPr>
          <p:cNvPr id="219" name="Google Shape;21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Pretrained BERT (Bidirectional Encoder Representations from Transformers) models from Hugging Face </a:t>
            </a:r>
            <a:r>
              <a:rPr lang="en-GB"/>
              <a:t>transformers</a:t>
            </a:r>
            <a:r>
              <a:rPr lang="en-GB"/>
              <a:t> library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Built models, NER pipelines for tagging abstracts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Both models gave very poor results, with and without further 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</a:t>
            </a:r>
            <a:r>
              <a:rPr lang="en-GB"/>
              <a:t>.g. words like “a” and “the” were tagged as “gene” or “cell line” entities</a:t>
            </a:r>
            <a:endParaRPr/>
          </a:p>
        </p:txBody>
      </p:sp>
      <p:pic>
        <p:nvPicPr>
          <p:cNvPr id="220" name="Google Shape;220;p26"/>
          <p:cNvPicPr preferRelativeResize="0"/>
          <p:nvPr/>
        </p:nvPicPr>
        <p:blipFill rotWithShape="1">
          <a:blip r:embed="rId3">
            <a:alphaModFix/>
          </a:blip>
          <a:srcRect b="66244" l="0" r="50712" t="27441"/>
          <a:stretch/>
        </p:blipFill>
        <p:spPr>
          <a:xfrm>
            <a:off x="2996530" y="2221050"/>
            <a:ext cx="5047896" cy="36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 rotWithShape="1">
          <a:blip r:embed="rId4">
            <a:alphaModFix/>
          </a:blip>
          <a:srcRect b="66177" l="0" r="67860" t="27509"/>
          <a:stretch/>
        </p:blipFill>
        <p:spPr>
          <a:xfrm>
            <a:off x="2996530" y="2587849"/>
            <a:ext cx="3291586" cy="36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 rotWithShape="1">
          <a:blip r:embed="rId4">
            <a:alphaModFix/>
          </a:blip>
          <a:srcRect b="77137" l="0" r="86572" t="15454"/>
          <a:stretch/>
        </p:blipFill>
        <p:spPr>
          <a:xfrm>
            <a:off x="1241725" y="2411778"/>
            <a:ext cx="1375190" cy="430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scispaCy 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Python package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Contains SpaCy NLP models trained on biomedical, scientific or clinical corpora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 we used - en_ner_bionlp13cg_md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NER model trained on the BIONLP13CG corpus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17 categories of entities (‘labels’)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9" name="Google Shape;229;p27"/>
          <p:cNvGraphicFramePr/>
          <p:nvPr/>
        </p:nvGraphicFramePr>
        <p:xfrm>
          <a:off x="952500" y="320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{4DD6772D-60A1-4DF2-8812-60A6F3D90D84}</a:tableStyleId>
              </a:tblPr>
              <a:tblGrid>
                <a:gridCol w="848800"/>
                <a:gridCol w="1512925"/>
                <a:gridCol w="1825425"/>
                <a:gridCol w="1356625"/>
                <a:gridCol w="16952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label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CELL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SIMPLE_CHEMICAL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ORGANISM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GENE_OR_GENE_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PRODUCT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entity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‘Haematopoietic progenitor’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‘Rapamycin’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‘Zebrafish’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Lato"/>
                          <a:ea typeface="Lato"/>
                          <a:cs typeface="Lato"/>
                          <a:sym typeface="Lato"/>
                        </a:rPr>
                        <a:t>‘TSC1’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9100" y="531997"/>
            <a:ext cx="905000" cy="8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Database integration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236" name="Google Shape;236;p28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237" name="Google Shape;237;p28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Database </a:t>
              </a: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MySQL used to store and handle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Sqlalchemy - used to communicate with database </a:t>
            </a:r>
            <a:endParaRPr/>
          </a:p>
        </p:txBody>
      </p:sp>
      <p:sp>
        <p:nvSpPr>
          <p:cNvPr id="248" name="Google Shape;2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creation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1643925" y="2385325"/>
            <a:ext cx="2442300" cy="2187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6270250" y="2516425"/>
            <a:ext cx="2442300" cy="1844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1643925" y="2037075"/>
            <a:ext cx="2442300" cy="3927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Abstract table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9"/>
          <p:cNvSpPr/>
          <p:nvPr/>
        </p:nvSpPr>
        <p:spPr>
          <a:xfrm>
            <a:off x="6270250" y="2177325"/>
            <a:ext cx="2442300" cy="3927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Entity table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246975" y="3008825"/>
            <a:ext cx="1191600" cy="1106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Abstracts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retrieved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using API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4338150" y="3142375"/>
            <a:ext cx="1832700" cy="89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NER model used to tag abstracts with entities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55" name="Google Shape;255;p29"/>
          <p:cNvGraphicFramePr/>
          <p:nvPr/>
        </p:nvGraphicFramePr>
        <p:xfrm>
          <a:off x="1643900" y="24301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{4DD6772D-60A1-4DF2-8812-60A6F3D90D84}</a:tableStyleId>
              </a:tblPr>
              <a:tblGrid>
                <a:gridCol w="1221150"/>
                <a:gridCol w="1221150"/>
              </a:tblGrid>
              <a:tr h="37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Table 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Integer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Title 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String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Pubmed ID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Integer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DATE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9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Abstract text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TEXT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6" name="Google Shape;256;p29"/>
          <p:cNvGraphicFramePr/>
          <p:nvPr/>
        </p:nvGraphicFramePr>
        <p:xfrm>
          <a:off x="6270275" y="25700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{4DD6772D-60A1-4DF2-8812-60A6F3D90D84}</a:tableStyleId>
              </a:tblPr>
              <a:tblGrid>
                <a:gridCol w="1221150"/>
                <a:gridCol w="1221150"/>
              </a:tblGrid>
              <a:tr h="3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Table id</a:t>
                      </a:r>
                      <a:endParaRPr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Integer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Entity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String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9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Labels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String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59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Abstract id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Integer</a:t>
                      </a:r>
                      <a:endParaRPr sz="11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Database class</a:t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2735694" y="2267125"/>
            <a:ext cx="1476900" cy="9933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2857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rebuild()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0"/>
          <p:cNvSpPr/>
          <p:nvPr/>
        </p:nvSpPr>
        <p:spPr>
          <a:xfrm>
            <a:off x="2713194" y="1031475"/>
            <a:ext cx="1521900" cy="9933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build()</a:t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2713194" y="3664550"/>
            <a:ext cx="1521900" cy="940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drop()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762350" y="2167175"/>
            <a:ext cx="1476900" cy="993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Database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6" name="Google Shape;266;p30"/>
          <p:cNvCxnSpPr>
            <a:stCxn id="262" idx="1"/>
            <a:endCxn id="265" idx="3"/>
          </p:cNvCxnSpPr>
          <p:nvPr/>
        </p:nvCxnSpPr>
        <p:spPr>
          <a:xfrm rot="10800000">
            <a:off x="2239194" y="2663875"/>
            <a:ext cx="496500" cy="999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30"/>
          <p:cNvCxnSpPr>
            <a:stCxn id="265" idx="0"/>
            <a:endCxn id="263" idx="1"/>
          </p:cNvCxnSpPr>
          <p:nvPr/>
        </p:nvCxnSpPr>
        <p:spPr>
          <a:xfrm rot="-5400000">
            <a:off x="1787450" y="1241525"/>
            <a:ext cx="639000" cy="12123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30"/>
          <p:cNvCxnSpPr>
            <a:stCxn id="264" idx="0"/>
            <a:endCxn id="265" idx="2"/>
          </p:cNvCxnSpPr>
          <p:nvPr/>
        </p:nvCxnSpPr>
        <p:spPr>
          <a:xfrm flipH="1" rot="5400000">
            <a:off x="2235444" y="2425850"/>
            <a:ext cx="504000" cy="19734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30"/>
          <p:cNvSpPr txBox="1"/>
          <p:nvPr/>
        </p:nvSpPr>
        <p:spPr>
          <a:xfrm>
            <a:off x="5480700" y="1282563"/>
            <a:ext cx="3046800" cy="95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Builds a new database with empty Abstract and Entity tables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If a database does not exist or if empty, build() is called upon instantiation of </a:t>
            </a:r>
            <a:r>
              <a:rPr lang="en-GB" sz="1000"/>
              <a:t>the </a:t>
            </a:r>
            <a:r>
              <a:rPr lang="en-GB" sz="1000"/>
              <a:t>Database class</a:t>
            </a:r>
            <a:endParaRPr sz="1000"/>
          </a:p>
        </p:txBody>
      </p:sp>
      <p:sp>
        <p:nvSpPr>
          <p:cNvPr id="270" name="Google Shape;270;p30"/>
          <p:cNvSpPr txBox="1"/>
          <p:nvPr/>
        </p:nvSpPr>
        <p:spPr>
          <a:xfrm>
            <a:off x="5480700" y="2417525"/>
            <a:ext cx="30468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Deletes tables in database and rebuilds an empty database with new tables</a:t>
            </a:r>
            <a:endParaRPr i="1" sz="1000"/>
          </a:p>
        </p:txBody>
      </p:sp>
      <p:cxnSp>
        <p:nvCxnSpPr>
          <p:cNvPr id="271" name="Google Shape;271;p30"/>
          <p:cNvCxnSpPr>
            <a:stCxn id="263" idx="3"/>
            <a:endCxn id="269" idx="1"/>
          </p:cNvCxnSpPr>
          <p:nvPr/>
        </p:nvCxnSpPr>
        <p:spPr>
          <a:xfrm>
            <a:off x="4235094" y="1528125"/>
            <a:ext cx="1245600" cy="23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2" name="Google Shape;272;p30"/>
          <p:cNvCxnSpPr>
            <a:stCxn id="262" idx="3"/>
            <a:endCxn id="270" idx="1"/>
          </p:cNvCxnSpPr>
          <p:nvPr/>
        </p:nvCxnSpPr>
        <p:spPr>
          <a:xfrm flipH="1" rot="10800000">
            <a:off x="4212594" y="2663875"/>
            <a:ext cx="1268100" cy="99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3" name="Google Shape;273;p30"/>
          <p:cNvCxnSpPr>
            <a:stCxn id="264" idx="3"/>
            <a:endCxn id="274" idx="1"/>
          </p:cNvCxnSpPr>
          <p:nvPr/>
        </p:nvCxnSpPr>
        <p:spPr>
          <a:xfrm flipH="1" rot="10800000">
            <a:off x="4235094" y="3495200"/>
            <a:ext cx="1245600" cy="63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30"/>
          <p:cNvSpPr txBox="1"/>
          <p:nvPr/>
        </p:nvSpPr>
        <p:spPr>
          <a:xfrm>
            <a:off x="5480700" y="3325850"/>
            <a:ext cx="3046800" cy="338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000"/>
              <a:t>Drops all tables associated with database</a:t>
            </a:r>
            <a:endParaRPr b="1"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201" y="1136300"/>
            <a:ext cx="3631412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/>
          <p:nvPr/>
        </p:nvSpPr>
        <p:spPr>
          <a:xfrm>
            <a:off x="346200" y="451850"/>
            <a:ext cx="393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SciSpacy Model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346200" y="1244000"/>
            <a:ext cx="3265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POS tagging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Dependency parsing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NER 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</a:pPr>
            <a:r>
              <a:rPr lang="en-GB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Relevant Datasets, tokenization module with additional rules.</a:t>
            </a:r>
            <a:endParaRPr/>
          </a:p>
        </p:txBody>
      </p:sp>
      <p:sp>
        <p:nvSpPr>
          <p:cNvPr id="282" name="Google Shape;282;p31"/>
          <p:cNvSpPr txBox="1"/>
          <p:nvPr/>
        </p:nvSpPr>
        <p:spPr>
          <a:xfrm>
            <a:off x="179550" y="3607025"/>
            <a:ext cx="42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u="sng">
                <a:solidFill>
                  <a:srgbClr val="CCCC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scispacy | SpaCy models for biomedical text processing (allenai.github.io)</a:t>
            </a:r>
            <a:endParaRPr i="1">
              <a:solidFill>
                <a:srgbClr val="CCCCCC"/>
              </a:solidFill>
            </a:endParaRPr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4913" y="2880746"/>
            <a:ext cx="4567991" cy="147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611688" y="4263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u="sng">
                <a:solidFill>
                  <a:srgbClr val="D9D9D9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1902.07669v1.pdf (arxiv.org)</a:t>
            </a:r>
            <a:endParaRPr i="1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19794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Introduction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64" name="Google Shape;64;p14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65" name="Google Shape;65;p14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/>
        </p:nvSpPr>
        <p:spPr>
          <a:xfrm>
            <a:off x="368925" y="404000"/>
            <a:ext cx="393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Models Available</a:t>
            </a:r>
            <a:endParaRPr sz="2500">
              <a:solidFill>
                <a:schemeClr val="dk1"/>
              </a:solidFill>
            </a:endParaRPr>
          </a:p>
        </p:txBody>
      </p:sp>
      <p:graphicFrame>
        <p:nvGraphicFramePr>
          <p:cNvPr id="290" name="Google Shape;290;p32"/>
          <p:cNvGraphicFramePr/>
          <p:nvPr/>
        </p:nvGraphicFramePr>
        <p:xfrm>
          <a:off x="516825" y="10874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{0F7AC620-2CB4-421D-939D-0B747C0A0DE0}</a:tableStyleId>
              </a:tblPr>
              <a:tblGrid>
                <a:gridCol w="2716450"/>
                <a:gridCol w="900000"/>
                <a:gridCol w="4322975"/>
              </a:tblGrid>
              <a:tr h="378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444444"/>
                          </a:solidFill>
                          <a:highlight>
                            <a:srgbClr val="FFFFFF"/>
                          </a:highlight>
                        </a:rPr>
                        <a:t>model</a:t>
                      </a:r>
                      <a:endParaRPr b="1" sz="1050">
                        <a:solidFill>
                          <a:srgbClr val="44444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444444"/>
                          </a:solidFill>
                          <a:highlight>
                            <a:srgbClr val="FFFFFF"/>
                          </a:highlight>
                        </a:rPr>
                        <a:t>F1</a:t>
                      </a:r>
                      <a:endParaRPr b="1" sz="1050">
                        <a:solidFill>
                          <a:srgbClr val="44444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444444"/>
                          </a:solidFill>
                          <a:highlight>
                            <a:srgbClr val="FFFFFF"/>
                          </a:highlight>
                        </a:rPr>
                        <a:t>Entity Types</a:t>
                      </a:r>
                      <a:endParaRPr b="1" sz="1050">
                        <a:solidFill>
                          <a:srgbClr val="444444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en_ner_craft_md</a:t>
                      </a:r>
                      <a:endParaRPr b="1" sz="1050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76.75</a:t>
                      </a:r>
                      <a:endParaRPr b="1" sz="1050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GGP, SO, TAXON, CHEBI, GO, CL</a:t>
                      </a:r>
                      <a:endParaRPr b="1" sz="1050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en_ner_jnlpba_md</a:t>
                      </a:r>
                      <a:endParaRPr b="1" sz="1050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72.28</a:t>
                      </a:r>
                      <a:endParaRPr b="1" sz="1050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DNA, CELL_TYPE, CELL_LINE, RNA, PROTEIN</a:t>
                      </a:r>
                      <a:endParaRPr b="1" sz="1050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6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en_ner_bc5cdr_md</a:t>
                      </a:r>
                      <a:endParaRPr b="1" sz="1050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84.53</a:t>
                      </a:r>
                      <a:endParaRPr b="1" sz="1050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727272"/>
                          </a:solidFill>
                          <a:highlight>
                            <a:srgbClr val="FFFFFF"/>
                          </a:highlight>
                        </a:rPr>
                        <a:t>DISEASE, CHEMICAL</a:t>
                      </a:r>
                      <a:endParaRPr b="1" sz="1050">
                        <a:solidFill>
                          <a:srgbClr val="727272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</a:rPr>
                        <a:t>en_ner_bionlp13cg_md</a:t>
                      </a:r>
                      <a:endParaRPr b="1" sz="1050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</a:rPr>
                        <a:t>76.57</a:t>
                      </a:r>
                      <a:endParaRPr b="1" sz="1050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500"/>
                        </a:spcAft>
                        <a:buNone/>
                      </a:pPr>
                      <a:r>
                        <a:rPr b="1" lang="en-GB" sz="1050">
                          <a:solidFill>
                            <a:srgbClr val="6AA84F"/>
                          </a:solidFill>
                          <a:highlight>
                            <a:srgbClr val="FFFFFF"/>
                          </a:highlight>
                        </a:rPr>
                        <a:t>AMINO_ACID, ANATOMICAL_SYSTEM, CANCER, CELL, CELLULAR_COMPONENT, DEVELOPING_ANATOMICAL_STRUCTURE, GENE_OR_GENE_PRODUCT, IMMATERIAL_ANATOMICAL_ENTITY, MULTI-TISSUE_STRUCTURE, ORGAN, ORGANISM, ORGANISM_SUBDIVISION, ORGANISM_SUBSTANCE, PATHOLOGICAL_FORMATION, SIMPLE_CHEMICAL, TISSUE</a:t>
                      </a:r>
                      <a:endParaRPr b="1" sz="1050">
                        <a:solidFill>
                          <a:srgbClr val="6AA84F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47625" marB="47625" marR="95250" marL="95250">
                    <a:lnT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5E5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346200" y="447650"/>
            <a:ext cx="341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NER</a:t>
            </a:r>
            <a:r>
              <a:rPr lang="en-GB" sz="2500">
                <a:solidFill>
                  <a:schemeClr val="dk1"/>
                </a:solidFill>
              </a:rPr>
              <a:t> Model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 b="0" l="0" r="62826" t="0"/>
          <a:stretch/>
        </p:blipFill>
        <p:spPr>
          <a:xfrm>
            <a:off x="6594575" y="1118988"/>
            <a:ext cx="2187550" cy="324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/>
          <p:nvPr/>
        </p:nvSpPr>
        <p:spPr>
          <a:xfrm>
            <a:off x="2628600" y="2282400"/>
            <a:ext cx="1476900" cy="993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Class EntityPrediction</a:t>
            </a:r>
            <a:endParaRPr sz="12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attribute:session</a:t>
            </a:r>
            <a:endParaRPr i="1"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2606100" y="980800"/>
            <a:ext cx="1521900" cy="9933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predict_entities()</a:t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2606100" y="3674650"/>
            <a:ext cx="1521900" cy="9405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insert_entities()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Google Shape;300;p33"/>
          <p:cNvCxnSpPr>
            <a:stCxn id="301" idx="1"/>
            <a:endCxn id="302" idx="3"/>
          </p:cNvCxnSpPr>
          <p:nvPr/>
        </p:nvCxnSpPr>
        <p:spPr>
          <a:xfrm flipH="1">
            <a:off x="1012275" y="2779075"/>
            <a:ext cx="289500" cy="6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33"/>
          <p:cNvSpPr/>
          <p:nvPr/>
        </p:nvSpPr>
        <p:spPr>
          <a:xfrm>
            <a:off x="114650" y="2282425"/>
            <a:ext cx="897600" cy="9933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 Model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3"/>
          <p:cNvSpPr/>
          <p:nvPr/>
        </p:nvSpPr>
        <p:spPr>
          <a:xfrm>
            <a:off x="1301775" y="2282425"/>
            <a:ext cx="897600" cy="993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Load Model</a:t>
            </a:r>
            <a:endParaRPr sz="600">
              <a:solidFill>
                <a:srgbClr val="6A8759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1012125" y="3261500"/>
            <a:ext cx="1476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"en_ner_bionlp13cg_md"</a:t>
            </a:r>
            <a:endParaRPr i="1">
              <a:solidFill>
                <a:schemeClr val="dk1"/>
              </a:solidFill>
            </a:endParaRPr>
          </a:p>
        </p:txBody>
      </p:sp>
      <p:cxnSp>
        <p:nvCxnSpPr>
          <p:cNvPr id="304" name="Google Shape;304;p33"/>
          <p:cNvCxnSpPr>
            <a:stCxn id="297" idx="1"/>
            <a:endCxn id="301" idx="3"/>
          </p:cNvCxnSpPr>
          <p:nvPr/>
        </p:nvCxnSpPr>
        <p:spPr>
          <a:xfrm flipH="1">
            <a:off x="2199300" y="2779050"/>
            <a:ext cx="4293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5" name="Google Shape;305;p33"/>
          <p:cNvCxnSpPr>
            <a:stCxn id="297" idx="0"/>
            <a:endCxn id="298" idx="2"/>
          </p:cNvCxnSpPr>
          <p:nvPr/>
        </p:nvCxnSpPr>
        <p:spPr>
          <a:xfrm rot="-5400000">
            <a:off x="3213150" y="2127900"/>
            <a:ext cx="308400" cy="6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6" name="Google Shape;306;p33"/>
          <p:cNvCxnSpPr>
            <a:stCxn id="299" idx="0"/>
            <a:endCxn id="297" idx="2"/>
          </p:cNvCxnSpPr>
          <p:nvPr/>
        </p:nvCxnSpPr>
        <p:spPr>
          <a:xfrm rot="-5400000">
            <a:off x="3167850" y="3474850"/>
            <a:ext cx="3990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33"/>
          <p:cNvSpPr txBox="1"/>
          <p:nvPr/>
        </p:nvSpPr>
        <p:spPr>
          <a:xfrm>
            <a:off x="4389200" y="1077250"/>
            <a:ext cx="2049300" cy="8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i="1" lang="en-GB" sz="1000">
                <a:solidFill>
                  <a:schemeClr val="dk2"/>
                </a:solidFill>
              </a:rPr>
              <a:t>abstract_text</a:t>
            </a:r>
            <a:endParaRPr i="1"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Load pipeline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List of dictionary </a:t>
            </a:r>
            <a:r>
              <a:rPr i="1" lang="en-GB" sz="1000">
                <a:solidFill>
                  <a:schemeClr val="dk2"/>
                </a:solidFill>
              </a:rPr>
              <a:t>key:Entity,value:Label</a:t>
            </a:r>
            <a:endParaRPr i="1" sz="1000">
              <a:solidFill>
                <a:schemeClr val="dk2"/>
              </a:solidFill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4336625" y="3821650"/>
            <a:ext cx="2049300" cy="64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i="1" lang="en-GB" sz="1000">
                <a:solidFill>
                  <a:schemeClr val="dk2"/>
                </a:solidFill>
              </a:rPr>
              <a:t>abstract_id,entities</a:t>
            </a:r>
            <a:endParaRPr i="1"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Insert entity  in the Database</a:t>
            </a:r>
            <a:endParaRPr i="1" sz="1000">
              <a:solidFill>
                <a:schemeClr val="dk2"/>
              </a:solidFill>
            </a:endParaRPr>
          </a:p>
        </p:txBody>
      </p:sp>
      <p:cxnSp>
        <p:nvCxnSpPr>
          <p:cNvPr id="309" name="Google Shape;309;p33"/>
          <p:cNvCxnSpPr>
            <a:stCxn id="298" idx="3"/>
            <a:endCxn id="307" idx="1"/>
          </p:cNvCxnSpPr>
          <p:nvPr/>
        </p:nvCxnSpPr>
        <p:spPr>
          <a:xfrm>
            <a:off x="4128000" y="1477450"/>
            <a:ext cx="261300" cy="600"/>
          </a:xfrm>
          <a:prstGeom prst="bentConnector3">
            <a:avLst>
              <a:gd fmla="val 49981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33"/>
          <p:cNvCxnSpPr>
            <a:stCxn id="299" idx="3"/>
            <a:endCxn id="308" idx="1"/>
          </p:cNvCxnSpPr>
          <p:nvPr/>
        </p:nvCxnSpPr>
        <p:spPr>
          <a:xfrm>
            <a:off x="4128000" y="4144900"/>
            <a:ext cx="208500" cy="600"/>
          </a:xfrm>
          <a:prstGeom prst="bentConnector3">
            <a:avLst>
              <a:gd fmla="val 5003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 txBox="1"/>
          <p:nvPr/>
        </p:nvSpPr>
        <p:spPr>
          <a:xfrm>
            <a:off x="346200" y="451850"/>
            <a:ext cx="3419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Database</a:t>
            </a:r>
            <a:r>
              <a:rPr b="1" lang="en-GB" sz="2000">
                <a:solidFill>
                  <a:srgbClr val="980000"/>
                </a:solidFill>
              </a:rPr>
              <a:t> </a:t>
            </a:r>
            <a:r>
              <a:rPr lang="en-GB" sz="2500">
                <a:solidFill>
                  <a:schemeClr val="dk1"/>
                </a:solidFill>
              </a:rPr>
              <a:t>Creation</a:t>
            </a:r>
            <a:endParaRPr b="1" sz="2000">
              <a:solidFill>
                <a:srgbClr val="980000"/>
              </a:solidFill>
            </a:endParaRPr>
          </a:p>
        </p:txBody>
      </p:sp>
      <p:sp>
        <p:nvSpPr>
          <p:cNvPr id="316" name="Google Shape;316;p34"/>
          <p:cNvSpPr/>
          <p:nvPr/>
        </p:nvSpPr>
        <p:spPr>
          <a:xfrm>
            <a:off x="2628600" y="2511000"/>
            <a:ext cx="1476900" cy="9933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2857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add_entity_data()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1653000" y="1299800"/>
            <a:ext cx="1353000" cy="8559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add_abstract_to_database()</a:t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1628250" y="3802800"/>
            <a:ext cx="1377600" cy="8142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get_entity_dict()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114650" y="2511025"/>
            <a:ext cx="1476900" cy="993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Class Database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0" name="Google Shape;320;p34"/>
          <p:cNvCxnSpPr>
            <a:stCxn id="316" idx="1"/>
            <a:endCxn id="319" idx="3"/>
          </p:cNvCxnSpPr>
          <p:nvPr/>
        </p:nvCxnSpPr>
        <p:spPr>
          <a:xfrm flipH="1">
            <a:off x="1591500" y="3007650"/>
            <a:ext cx="10371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1" name="Google Shape;321;p34"/>
          <p:cNvCxnSpPr>
            <a:stCxn id="319" idx="0"/>
            <a:endCxn id="317" idx="2"/>
          </p:cNvCxnSpPr>
          <p:nvPr/>
        </p:nvCxnSpPr>
        <p:spPr>
          <a:xfrm rot="-5400000">
            <a:off x="1413650" y="1595275"/>
            <a:ext cx="355200" cy="1476300"/>
          </a:xfrm>
          <a:prstGeom prst="bentConnector3">
            <a:avLst>
              <a:gd fmla="val 5001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2" name="Google Shape;322;p34"/>
          <p:cNvCxnSpPr>
            <a:stCxn id="318" idx="0"/>
            <a:endCxn id="319" idx="2"/>
          </p:cNvCxnSpPr>
          <p:nvPr/>
        </p:nvCxnSpPr>
        <p:spPr>
          <a:xfrm flipH="1" rot="5400000">
            <a:off x="1435800" y="2921550"/>
            <a:ext cx="298500" cy="14640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34"/>
          <p:cNvSpPr txBox="1"/>
          <p:nvPr/>
        </p:nvSpPr>
        <p:spPr>
          <a:xfrm>
            <a:off x="3367300" y="1250575"/>
            <a:ext cx="3046800" cy="95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Check PUBMED cache directory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Else Calls </a:t>
            </a:r>
            <a:r>
              <a:rPr b="1" lang="en-GB" sz="1000">
                <a:solidFill>
                  <a:schemeClr val="dk2"/>
                </a:solidFill>
              </a:rPr>
              <a:t>Utilapi(QUERY_STRING).search()</a:t>
            </a:r>
            <a:endParaRPr b="1"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If date &amp; Abstract “” skips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Add unique Pubmed Id in</a:t>
            </a:r>
            <a:r>
              <a:rPr b="1" lang="en-GB" sz="1000">
                <a:solidFill>
                  <a:schemeClr val="dk2"/>
                </a:solidFill>
              </a:rPr>
              <a:t> Abstract Table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324" name="Google Shape;324;p34"/>
          <p:cNvSpPr txBox="1"/>
          <p:nvPr/>
        </p:nvSpPr>
        <p:spPr>
          <a:xfrm>
            <a:off x="4442400" y="2453850"/>
            <a:ext cx="3046800" cy="1108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add_abstract_to_database()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Filter by </a:t>
            </a:r>
            <a:r>
              <a:rPr b="1" lang="en-GB" sz="1000">
                <a:solidFill>
                  <a:schemeClr val="dk2"/>
                </a:solidFill>
              </a:rPr>
              <a:t>Abstract_id</a:t>
            </a:r>
            <a:endParaRPr b="1"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If Entities exists - Continue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Else call class </a:t>
            </a:r>
            <a:r>
              <a:rPr b="1" lang="en-GB" sz="1000">
                <a:solidFill>
                  <a:schemeClr val="dk2"/>
                </a:solidFill>
              </a:rPr>
              <a:t>EntityPrediction(session)</a:t>
            </a:r>
            <a:endParaRPr b="1"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i="1" lang="en-GB" sz="1000">
                <a:solidFill>
                  <a:schemeClr val="dk2"/>
                </a:solidFill>
              </a:rPr>
              <a:t>predict_entities(abstract.abstract_text)</a:t>
            </a:r>
            <a:endParaRPr i="1"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i="1" lang="en-GB" sz="1000">
                <a:solidFill>
                  <a:schemeClr val="dk2"/>
                </a:solidFill>
              </a:rPr>
              <a:t>insert_entities(abstract.id, entities)</a:t>
            </a:r>
            <a:endParaRPr i="1" sz="1000">
              <a:solidFill>
                <a:schemeClr val="dk2"/>
              </a:solidFill>
            </a:endParaRPr>
          </a:p>
        </p:txBody>
      </p:sp>
      <p:cxnSp>
        <p:nvCxnSpPr>
          <p:cNvPr id="325" name="Google Shape;325;p34"/>
          <p:cNvCxnSpPr>
            <a:stCxn id="317" idx="3"/>
            <a:endCxn id="323" idx="1"/>
          </p:cNvCxnSpPr>
          <p:nvPr/>
        </p:nvCxnSpPr>
        <p:spPr>
          <a:xfrm>
            <a:off x="3006000" y="1727750"/>
            <a:ext cx="361200" cy="600"/>
          </a:xfrm>
          <a:prstGeom prst="bentConnector3">
            <a:avLst>
              <a:gd fmla="val 5001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34"/>
          <p:cNvCxnSpPr>
            <a:stCxn id="316" idx="3"/>
            <a:endCxn id="324" idx="1"/>
          </p:cNvCxnSpPr>
          <p:nvPr/>
        </p:nvCxnSpPr>
        <p:spPr>
          <a:xfrm>
            <a:off x="4105500" y="3007650"/>
            <a:ext cx="3369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34"/>
          <p:cNvCxnSpPr>
            <a:stCxn id="317" idx="2"/>
            <a:endCxn id="316" idx="0"/>
          </p:cNvCxnSpPr>
          <p:nvPr/>
        </p:nvCxnSpPr>
        <p:spPr>
          <a:xfrm flipH="1" rot="-5400000">
            <a:off x="2670750" y="1814450"/>
            <a:ext cx="355200" cy="10377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34"/>
          <p:cNvCxnSpPr>
            <a:stCxn id="318" idx="3"/>
            <a:endCxn id="329" idx="1"/>
          </p:cNvCxnSpPr>
          <p:nvPr/>
        </p:nvCxnSpPr>
        <p:spPr>
          <a:xfrm>
            <a:off x="3005850" y="4209900"/>
            <a:ext cx="4767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0" name="Google Shape;330;p34"/>
          <p:cNvSpPr txBox="1"/>
          <p:nvPr/>
        </p:nvSpPr>
        <p:spPr>
          <a:xfrm>
            <a:off x="6711425" y="1627100"/>
            <a:ext cx="1377600" cy="338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ABSTRACT TABLE</a:t>
            </a:r>
            <a:endParaRPr b="1" sz="1000"/>
          </a:p>
        </p:txBody>
      </p:sp>
      <p:cxnSp>
        <p:nvCxnSpPr>
          <p:cNvPr id="331" name="Google Shape;331;p34"/>
          <p:cNvCxnSpPr>
            <a:stCxn id="323" idx="3"/>
          </p:cNvCxnSpPr>
          <p:nvPr/>
        </p:nvCxnSpPr>
        <p:spPr>
          <a:xfrm>
            <a:off x="6414100" y="1727725"/>
            <a:ext cx="300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2" name="Google Shape;332;p34"/>
          <p:cNvSpPr txBox="1"/>
          <p:nvPr/>
        </p:nvSpPr>
        <p:spPr>
          <a:xfrm>
            <a:off x="7637350" y="2935950"/>
            <a:ext cx="1377600" cy="338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ENTITY TABLE</a:t>
            </a:r>
            <a:endParaRPr b="1" sz="1000"/>
          </a:p>
        </p:txBody>
      </p:sp>
      <p:cxnSp>
        <p:nvCxnSpPr>
          <p:cNvPr id="333" name="Google Shape;333;p34"/>
          <p:cNvCxnSpPr>
            <a:endCxn id="332" idx="1"/>
          </p:cNvCxnSpPr>
          <p:nvPr/>
        </p:nvCxnSpPr>
        <p:spPr>
          <a:xfrm>
            <a:off x="7489150" y="3104700"/>
            <a:ext cx="148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" name="Google Shape;329;p34"/>
          <p:cNvSpPr txBox="1"/>
          <p:nvPr/>
        </p:nvSpPr>
        <p:spPr>
          <a:xfrm>
            <a:off x="3482550" y="3963600"/>
            <a:ext cx="3046800" cy="49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Dictionary of Entity &amp; Labels from</a:t>
            </a:r>
            <a:r>
              <a:rPr b="1" lang="en-GB" sz="1000">
                <a:solidFill>
                  <a:schemeClr val="dk2"/>
                </a:solidFill>
              </a:rPr>
              <a:t> Entity Table</a:t>
            </a:r>
            <a:endParaRPr b="1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/>
          <p:nvPr/>
        </p:nvSpPr>
        <p:spPr>
          <a:xfrm>
            <a:off x="346200" y="451850"/>
            <a:ext cx="447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GUI Connection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39" name="Google Shape;339;p35"/>
          <p:cNvSpPr/>
          <p:nvPr/>
        </p:nvSpPr>
        <p:spPr>
          <a:xfrm>
            <a:off x="1632675" y="1156550"/>
            <a:ext cx="1367100" cy="8970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get_abstract_info( )</a:t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5"/>
          <p:cNvSpPr/>
          <p:nvPr/>
        </p:nvSpPr>
        <p:spPr>
          <a:xfrm>
            <a:off x="1632675" y="3665100"/>
            <a:ext cx="1367100" cy="761100"/>
          </a:xfrm>
          <a:prstGeom prst="roundRect">
            <a:avLst>
              <a:gd fmla="val 16667" name="adj"/>
            </a:avLst>
          </a:prstGeom>
          <a:solidFill>
            <a:srgbClr val="A64D79"/>
          </a:solidFill>
          <a:ln cap="flat" cmpd="sng" w="19050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query_database()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5"/>
          <p:cNvSpPr/>
          <p:nvPr/>
        </p:nvSpPr>
        <p:spPr>
          <a:xfrm>
            <a:off x="94325" y="2388325"/>
            <a:ext cx="1476900" cy="993300"/>
          </a:xfrm>
          <a:prstGeom prst="roundRect">
            <a:avLst>
              <a:gd fmla="val 16667" name="adj"/>
            </a:avLst>
          </a:prstGeom>
          <a:solidFill>
            <a:srgbClr val="840D35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Utils.py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2" name="Google Shape;342;p35"/>
          <p:cNvCxnSpPr>
            <a:stCxn id="343" idx="1"/>
            <a:endCxn id="341" idx="3"/>
          </p:cNvCxnSpPr>
          <p:nvPr/>
        </p:nvCxnSpPr>
        <p:spPr>
          <a:xfrm flipH="1">
            <a:off x="1571225" y="2884375"/>
            <a:ext cx="1037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35"/>
          <p:cNvCxnSpPr>
            <a:stCxn id="341" idx="0"/>
            <a:endCxn id="339" idx="2"/>
          </p:cNvCxnSpPr>
          <p:nvPr/>
        </p:nvCxnSpPr>
        <p:spPr>
          <a:xfrm rot="-5400000">
            <a:off x="1407125" y="1479175"/>
            <a:ext cx="334800" cy="1483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35"/>
          <p:cNvCxnSpPr>
            <a:stCxn id="340" idx="0"/>
            <a:endCxn id="341" idx="2"/>
          </p:cNvCxnSpPr>
          <p:nvPr/>
        </p:nvCxnSpPr>
        <p:spPr>
          <a:xfrm flipH="1" rot="5400000">
            <a:off x="1432725" y="2781600"/>
            <a:ext cx="283500" cy="1483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326" y="2300850"/>
            <a:ext cx="3039249" cy="12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/>
          <p:nvPr/>
        </p:nvSpPr>
        <p:spPr>
          <a:xfrm>
            <a:off x="7218575" y="2556350"/>
            <a:ext cx="1476900" cy="9933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rgbClr val="840D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GUI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3408325" y="1204850"/>
            <a:ext cx="3418500" cy="8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Use pubmed_id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Select statement: Filter by pubmed_id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Dictionary: </a:t>
            </a:r>
            <a:r>
              <a:rPr i="1" lang="en-GB" sz="1000">
                <a:solidFill>
                  <a:schemeClr val="dk2"/>
                </a:solidFill>
              </a:rPr>
              <a:t>pubmed_id,Title,date,abstract_text,entities,labels</a:t>
            </a:r>
            <a:endParaRPr i="1" sz="1000">
              <a:solidFill>
                <a:schemeClr val="dk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49" name="Google Shape;349;p35"/>
          <p:cNvCxnSpPr>
            <a:stCxn id="339" idx="2"/>
            <a:endCxn id="340" idx="0"/>
          </p:cNvCxnSpPr>
          <p:nvPr/>
        </p:nvCxnSpPr>
        <p:spPr>
          <a:xfrm flipH="1" rot="-5400000">
            <a:off x="1510725" y="2859050"/>
            <a:ext cx="1611600" cy="600"/>
          </a:xfrm>
          <a:prstGeom prst="bentConnector3">
            <a:avLst>
              <a:gd fmla="val 49998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35"/>
          <p:cNvSpPr txBox="1"/>
          <p:nvPr/>
        </p:nvSpPr>
        <p:spPr>
          <a:xfrm>
            <a:off x="2252050" y="2997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 txBox="1"/>
          <p:nvPr/>
        </p:nvSpPr>
        <p:spPr>
          <a:xfrm>
            <a:off x="2077125" y="2987038"/>
            <a:ext cx="583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For loop</a:t>
            </a:r>
            <a:endParaRPr sz="700"/>
          </a:p>
        </p:txBody>
      </p:sp>
      <p:cxnSp>
        <p:nvCxnSpPr>
          <p:cNvPr id="352" name="Google Shape;352;p35"/>
          <p:cNvCxnSpPr>
            <a:stCxn id="348" idx="1"/>
            <a:endCxn id="339" idx="3"/>
          </p:cNvCxnSpPr>
          <p:nvPr/>
        </p:nvCxnSpPr>
        <p:spPr>
          <a:xfrm flipH="1">
            <a:off x="2999725" y="1605050"/>
            <a:ext cx="408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3" name="Google Shape;353;p35"/>
          <p:cNvSpPr txBox="1"/>
          <p:nvPr/>
        </p:nvSpPr>
        <p:spPr>
          <a:xfrm>
            <a:off x="3436000" y="3650475"/>
            <a:ext cx="4086000" cy="8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Use similar keyword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optional:start_date,end _date</a:t>
            </a:r>
            <a:endParaRPr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lang="en-GB" sz="1000">
                <a:solidFill>
                  <a:schemeClr val="dk2"/>
                </a:solidFill>
              </a:rPr>
              <a:t>Select pubmed ids from Abstract Table with </a:t>
            </a:r>
            <a:r>
              <a:rPr i="1" lang="en-GB" sz="1000">
                <a:solidFill>
                  <a:schemeClr val="dk2"/>
                </a:solidFill>
              </a:rPr>
              <a:t>%keyword%</a:t>
            </a:r>
            <a:endParaRPr i="1" sz="1000">
              <a:solidFill>
                <a:schemeClr val="dk2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i="1" lang="en-GB" sz="1000">
                <a:solidFill>
                  <a:schemeClr val="dk2"/>
                </a:solidFill>
              </a:rPr>
              <a:t>get_abstract_info(pubmed_id )</a:t>
            </a:r>
            <a:endParaRPr i="1" sz="1000">
              <a:solidFill>
                <a:schemeClr val="dk2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54" name="Google Shape;354;p35"/>
          <p:cNvCxnSpPr>
            <a:stCxn id="353" idx="1"/>
            <a:endCxn id="340" idx="3"/>
          </p:cNvCxnSpPr>
          <p:nvPr/>
        </p:nvCxnSpPr>
        <p:spPr>
          <a:xfrm rot="10800000">
            <a:off x="2999800" y="4045575"/>
            <a:ext cx="436200" cy="5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5" name="Google Shape;355;p35"/>
          <p:cNvPicPr preferRelativeResize="0"/>
          <p:nvPr/>
        </p:nvPicPr>
        <p:blipFill rotWithShape="1">
          <a:blip r:embed="rId4">
            <a:alphaModFix/>
          </a:blip>
          <a:srcRect b="31862" l="76899" r="0" t="27625"/>
          <a:stretch/>
        </p:blipFill>
        <p:spPr>
          <a:xfrm>
            <a:off x="7235376" y="1116413"/>
            <a:ext cx="1443299" cy="111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35"/>
          <p:cNvCxnSpPr>
            <a:stCxn id="355" idx="2"/>
            <a:endCxn id="347" idx="0"/>
          </p:cNvCxnSpPr>
          <p:nvPr/>
        </p:nvCxnSpPr>
        <p:spPr>
          <a:xfrm flipH="1" rot="-5400000">
            <a:off x="7794726" y="2393387"/>
            <a:ext cx="325200" cy="600"/>
          </a:xfrm>
          <a:prstGeom prst="bentConnector3">
            <a:avLst>
              <a:gd fmla="val 50010" name="adj1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" name="Google Shape;357;p35"/>
          <p:cNvCxnSpPr>
            <a:stCxn id="347" idx="2"/>
            <a:endCxn id="340" idx="2"/>
          </p:cNvCxnSpPr>
          <p:nvPr/>
        </p:nvCxnSpPr>
        <p:spPr>
          <a:xfrm rot="5400000">
            <a:off x="4698275" y="1167500"/>
            <a:ext cx="876600" cy="5640900"/>
          </a:xfrm>
          <a:prstGeom prst="bentConnector3">
            <a:avLst>
              <a:gd fmla="val 127159" name="adj1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6"/>
          <p:cNvSpPr txBox="1"/>
          <p:nvPr/>
        </p:nvSpPr>
        <p:spPr>
          <a:xfrm>
            <a:off x="346200" y="451850"/>
            <a:ext cx="447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Issues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735350" y="1271800"/>
            <a:ext cx="6540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API issue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Package issue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Date Issue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i="1" lang="en-GB">
                <a:solidFill>
                  <a:schemeClr val="dk2"/>
                </a:solidFill>
              </a:rPr>
              <a:t>Solution: Trying different date formats and Try &amp; Except statements</a:t>
            </a:r>
            <a:endParaRPr i="1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Empty Abstract in some .xml files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i="1" lang="en-GB">
                <a:solidFill>
                  <a:schemeClr val="dk2"/>
                </a:solidFill>
              </a:rPr>
              <a:t>Solution: Ignored while creating Database</a:t>
            </a:r>
            <a:endParaRPr i="1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Avoiding Duplicates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i="1" lang="en-GB">
                <a:solidFill>
                  <a:schemeClr val="dk2"/>
                </a:solidFill>
              </a:rPr>
              <a:t>Solution: Inserting only Unique PubmedId</a:t>
            </a:r>
            <a:endParaRPr i="1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Containerization: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i="1" lang="en-GB">
                <a:solidFill>
                  <a:schemeClr val="dk2"/>
                </a:solidFill>
              </a:rPr>
              <a:t>Database Connection</a:t>
            </a:r>
            <a:endParaRPr i="1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i="1" lang="en-GB">
                <a:solidFill>
                  <a:schemeClr val="dk2"/>
                </a:solidFill>
              </a:rPr>
              <a:t>Using Env Variable while building Container</a:t>
            </a:r>
            <a:endParaRPr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Command line interface</a:t>
            </a:r>
            <a:endParaRPr/>
          </a:p>
        </p:txBody>
      </p:sp>
      <p:sp>
        <p:nvSpPr>
          <p:cNvPr id="369" name="Google Shape;369;p37"/>
          <p:cNvSpPr txBox="1"/>
          <p:nvPr>
            <p:ph idx="1" type="body"/>
          </p:nvPr>
        </p:nvSpPr>
        <p:spPr>
          <a:xfrm>
            <a:off x="311700" y="1152475"/>
            <a:ext cx="41487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Can be used to build database after downloading the package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Detailed help section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Issues with </a:t>
            </a:r>
            <a:r>
              <a:rPr lang="en-GB">
                <a:highlight>
                  <a:schemeClr val="lt2"/>
                </a:highlight>
                <a:latin typeface="Consolas"/>
                <a:ea typeface="Consolas"/>
                <a:cs typeface="Consolas"/>
                <a:sym typeface="Consolas"/>
              </a:rPr>
              <a:t>serve</a:t>
            </a:r>
            <a:r>
              <a:rPr lang="en-GB"/>
              <a:t> command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70" name="Google Shape;370;p37"/>
          <p:cNvGraphicFramePr/>
          <p:nvPr/>
        </p:nvGraphicFramePr>
        <p:xfrm>
          <a:off x="4588050" y="5265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{4DD6772D-60A1-4DF2-8812-60A6F3D90D84}</a:tableStyleId>
              </a:tblPr>
              <a:tblGrid>
                <a:gridCol w="2412175"/>
                <a:gridCol w="1736575"/>
              </a:tblGrid>
              <a:tr h="565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Command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-GB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Function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667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Build, rebuild the database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build-db</a:t>
                      </a: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; </a:t>
                      </a: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rebuild-db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755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get a dictionary of the entities and their labels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get-entity-dict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67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retrieve information about an abstract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get-abstract-info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51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predict entities for a given text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predict-entities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query the database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query-db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74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start the web server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GB" sz="1300">
                          <a:solidFill>
                            <a:schemeClr val="dk2"/>
                          </a:solidFill>
                          <a:highlight>
                            <a:schemeClr val="lt2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serve</a:t>
                      </a:r>
                      <a:r>
                        <a:rPr lang="en-GB" sz="1300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/>
        </p:nvSpPr>
        <p:spPr>
          <a:xfrm>
            <a:off x="450050" y="3050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0000"/>
                </a:solidFill>
              </a:rPr>
              <a:t>Unit tests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6572"/>
            <a:ext cx="4145650" cy="34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300" y="1984600"/>
            <a:ext cx="3802150" cy="221570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8"/>
          <p:cNvSpPr txBox="1"/>
          <p:nvPr/>
        </p:nvSpPr>
        <p:spPr>
          <a:xfrm>
            <a:off x="1207675" y="842250"/>
            <a:ext cx="250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All passed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8"/>
          <p:cNvSpPr txBox="1"/>
          <p:nvPr/>
        </p:nvSpPr>
        <p:spPr>
          <a:xfrm>
            <a:off x="560300" y="1584400"/>
            <a:ext cx="25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Example 1: To test API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4652725" y="842250"/>
            <a:ext cx="23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Example 2:  To test utils.py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GUI &amp; walkthrough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386" name="Google Shape;386;p39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387" name="Google Shape;387;p39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39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39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0"/>
          <p:cNvSpPr txBox="1"/>
          <p:nvPr/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</a:rPr>
              <a:t>Front-end development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98" name="Google Shape;398;p4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696C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rgbClr val="5E696C"/>
                </a:solidFill>
              </a:rPr>
              <a:t>MAP-D walkthrough</a:t>
            </a:r>
            <a:endParaRPr sz="1800">
              <a:solidFill>
                <a:srgbClr val="5E696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E696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40" title="walk-thro 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225" y="1698875"/>
            <a:ext cx="5225389" cy="29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405" name="Google Shape;40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Dummy database and pseudo query function.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Integrated with real data and query_database().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/>
              <a:t>Project objective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25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</a:t>
            </a:r>
            <a:r>
              <a:rPr lang="en-GB"/>
              <a:t>evelop a search engine using Named Entity Recognition (NER) technology which can find relevant papers from a corpus of PubMed abstracts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Corpus - biomedical review papers on cancer from the MEDLINE database, published between Jan 2020 and Dec 2022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overview</a:t>
            </a:r>
            <a:endParaRPr/>
          </a:p>
        </p:txBody>
      </p:sp>
      <p:sp>
        <p:nvSpPr>
          <p:cNvPr id="411" name="Google Shape;411;p42"/>
          <p:cNvSpPr/>
          <p:nvPr/>
        </p:nvSpPr>
        <p:spPr>
          <a:xfrm>
            <a:off x="311688" y="1017450"/>
            <a:ext cx="2202900" cy="771600"/>
          </a:xfrm>
          <a:prstGeom prst="roundRect">
            <a:avLst>
              <a:gd fmla="val 16667" name="adj"/>
            </a:avLst>
          </a:prstGeom>
          <a:solidFill>
            <a:srgbClr val="9BE5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query_database()</a:t>
            </a:r>
            <a:endParaRPr sz="1700"/>
          </a:p>
        </p:txBody>
      </p:sp>
      <p:grpSp>
        <p:nvGrpSpPr>
          <p:cNvPr id="412" name="Google Shape;412;p42"/>
          <p:cNvGrpSpPr/>
          <p:nvPr/>
        </p:nvGrpSpPr>
        <p:grpSpPr>
          <a:xfrm>
            <a:off x="783899" y="2120193"/>
            <a:ext cx="6638021" cy="829563"/>
            <a:chOff x="935525" y="1164525"/>
            <a:chExt cx="7272949" cy="953849"/>
          </a:xfrm>
        </p:grpSpPr>
        <p:pic>
          <p:nvPicPr>
            <p:cNvPr id="413" name="Google Shape;413;p42"/>
            <p:cNvPicPr preferRelativeResize="0"/>
            <p:nvPr/>
          </p:nvPicPr>
          <p:blipFill rotWithShape="1">
            <a:blip r:embed="rId3">
              <a:alphaModFix/>
            </a:blip>
            <a:srcRect b="58225" l="7422" r="13111" t="26394"/>
            <a:stretch/>
          </p:blipFill>
          <p:spPr>
            <a:xfrm>
              <a:off x="935525" y="1164525"/>
              <a:ext cx="7272949" cy="953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2"/>
            <p:cNvSpPr txBox="1"/>
            <p:nvPr/>
          </p:nvSpPr>
          <p:spPr>
            <a:xfrm>
              <a:off x="4991486" y="1195224"/>
              <a:ext cx="969000" cy="3333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5" name="Google Shape;415;p42"/>
            <p:cNvSpPr txBox="1"/>
            <p:nvPr/>
          </p:nvSpPr>
          <p:spPr>
            <a:xfrm>
              <a:off x="1092532" y="1441352"/>
              <a:ext cx="2379300" cy="3867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16" name="Google Shape;416;p42"/>
          <p:cNvGrpSpPr/>
          <p:nvPr/>
        </p:nvGrpSpPr>
        <p:grpSpPr>
          <a:xfrm>
            <a:off x="783912" y="3162388"/>
            <a:ext cx="7493839" cy="831271"/>
            <a:chOff x="311712" y="3095663"/>
            <a:chExt cx="7493839" cy="831271"/>
          </a:xfrm>
        </p:grpSpPr>
        <p:pic>
          <p:nvPicPr>
            <p:cNvPr id="417" name="Google Shape;417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12" y="3095663"/>
              <a:ext cx="7493839" cy="8312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42"/>
            <p:cNvSpPr txBox="1"/>
            <p:nvPr/>
          </p:nvSpPr>
          <p:spPr>
            <a:xfrm>
              <a:off x="3781850" y="3623150"/>
              <a:ext cx="1669500" cy="2700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9" name="Google Shape;419;p42"/>
            <p:cNvSpPr txBox="1"/>
            <p:nvPr/>
          </p:nvSpPr>
          <p:spPr>
            <a:xfrm>
              <a:off x="5842850" y="3606200"/>
              <a:ext cx="1896000" cy="3039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420" name="Google Shape;420;p42"/>
          <p:cNvCxnSpPr/>
          <p:nvPr/>
        </p:nvCxnSpPr>
        <p:spPr>
          <a:xfrm>
            <a:off x="4530825" y="35392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1" name="Google Shape;4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900" y="4052500"/>
            <a:ext cx="3298199" cy="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325" y="4052500"/>
            <a:ext cx="2885200" cy="612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p42"/>
          <p:cNvCxnSpPr/>
          <p:nvPr/>
        </p:nvCxnSpPr>
        <p:spPr>
          <a:xfrm>
            <a:off x="388375" y="1780800"/>
            <a:ext cx="0" cy="17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42"/>
          <p:cNvCxnSpPr>
            <a:endCxn id="413" idx="1"/>
          </p:cNvCxnSpPr>
          <p:nvPr/>
        </p:nvCxnSpPr>
        <p:spPr>
          <a:xfrm>
            <a:off x="388199" y="2534975"/>
            <a:ext cx="3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42"/>
          <p:cNvCxnSpPr/>
          <p:nvPr/>
        </p:nvCxnSpPr>
        <p:spPr>
          <a:xfrm>
            <a:off x="388374" y="3577425"/>
            <a:ext cx="4194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/>
          <p:nvPr/>
        </p:nvSpPr>
        <p:spPr>
          <a:xfrm>
            <a:off x="479787" y="630363"/>
            <a:ext cx="1154100" cy="812100"/>
          </a:xfrm>
          <a:prstGeom prst="roundRect">
            <a:avLst>
              <a:gd fmla="val 16667" name="adj"/>
            </a:avLst>
          </a:prstGeom>
          <a:solidFill>
            <a:srgbClr val="9BE57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run.py</a:t>
            </a:r>
            <a:endParaRPr sz="1900"/>
          </a:p>
        </p:txBody>
      </p:sp>
      <p:pic>
        <p:nvPicPr>
          <p:cNvPr id="431" name="Google Shape;4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137" y="1740700"/>
            <a:ext cx="6179582" cy="994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43"/>
          <p:cNvCxnSpPr>
            <a:stCxn id="430" idx="3"/>
            <a:endCxn id="433" idx="1"/>
          </p:cNvCxnSpPr>
          <p:nvPr/>
        </p:nvCxnSpPr>
        <p:spPr>
          <a:xfrm>
            <a:off x="1633887" y="1036413"/>
            <a:ext cx="239400" cy="600"/>
          </a:xfrm>
          <a:prstGeom prst="curvedConnector3">
            <a:avLst>
              <a:gd fmla="val 499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3"/>
          <p:cNvCxnSpPr>
            <a:stCxn id="430" idx="2"/>
            <a:endCxn id="431" idx="1"/>
          </p:cNvCxnSpPr>
          <p:nvPr/>
        </p:nvCxnSpPr>
        <p:spPr>
          <a:xfrm flipH="1" rot="-5400000">
            <a:off x="1067187" y="1432113"/>
            <a:ext cx="795600" cy="816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3"/>
          <p:cNvCxnSpPr/>
          <p:nvPr/>
        </p:nvCxnSpPr>
        <p:spPr>
          <a:xfrm>
            <a:off x="4204812" y="2802488"/>
            <a:ext cx="0" cy="4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3" name="Google Shape;4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3137" y="453513"/>
            <a:ext cx="6791076" cy="11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3"/>
          <p:cNvPicPr preferRelativeResize="0"/>
          <p:nvPr/>
        </p:nvPicPr>
        <p:blipFill rotWithShape="1">
          <a:blip r:embed="rId5">
            <a:alphaModFix/>
          </a:blip>
          <a:srcRect b="0" l="0" r="7612" t="0"/>
          <a:stretch/>
        </p:blipFill>
        <p:spPr>
          <a:xfrm>
            <a:off x="479787" y="3282588"/>
            <a:ext cx="8166399" cy="14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/>
          <p:nvPr/>
        </p:nvSpPr>
        <p:spPr>
          <a:xfrm>
            <a:off x="551512" y="4337363"/>
            <a:ext cx="3639300" cy="22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3"/>
          <p:cNvSpPr/>
          <p:nvPr/>
        </p:nvSpPr>
        <p:spPr>
          <a:xfrm>
            <a:off x="2647287" y="3711188"/>
            <a:ext cx="4845300" cy="19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Website design</a:t>
            </a:r>
            <a:endParaRPr/>
          </a:p>
        </p:txBody>
      </p:sp>
      <p:sp>
        <p:nvSpPr>
          <p:cNvPr id="444" name="Google Shape;44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Jinja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Bootstrap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JavaScript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CSS Custom Animated Elements</a:t>
            </a:r>
            <a:endParaRPr/>
          </a:p>
        </p:txBody>
      </p:sp>
      <p:grpSp>
        <p:nvGrpSpPr>
          <p:cNvPr id="450" name="Google Shape;450;p45"/>
          <p:cNvGrpSpPr/>
          <p:nvPr/>
        </p:nvGrpSpPr>
        <p:grpSpPr>
          <a:xfrm>
            <a:off x="564850" y="1392100"/>
            <a:ext cx="7290500" cy="2729749"/>
            <a:chOff x="564850" y="1017450"/>
            <a:chExt cx="7290500" cy="2729749"/>
          </a:xfrm>
        </p:grpSpPr>
        <p:pic>
          <p:nvPicPr>
            <p:cNvPr id="451" name="Google Shape;45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4850" y="1017450"/>
              <a:ext cx="2145275" cy="2729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2" name="Google Shape;452;p45"/>
            <p:cNvGrpSpPr/>
            <p:nvPr/>
          </p:nvGrpSpPr>
          <p:grpSpPr>
            <a:xfrm>
              <a:off x="3163475" y="1325800"/>
              <a:ext cx="4691875" cy="2113050"/>
              <a:chOff x="2878525" y="1634150"/>
              <a:chExt cx="4691875" cy="2113050"/>
            </a:xfrm>
          </p:grpSpPr>
          <p:pic>
            <p:nvPicPr>
              <p:cNvPr id="453" name="Google Shape;453;p45"/>
              <p:cNvPicPr preferRelativeResize="0"/>
              <p:nvPr/>
            </p:nvPicPr>
            <p:blipFill rotWithShape="1">
              <a:blip r:embed="rId4">
                <a:alphaModFix/>
              </a:blip>
              <a:srcRect b="15851" l="0" r="7063" t="9129"/>
              <a:stretch/>
            </p:blipFill>
            <p:spPr>
              <a:xfrm>
                <a:off x="2878525" y="2781800"/>
                <a:ext cx="4691875" cy="965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4" name="Google Shape;454;p45"/>
              <p:cNvPicPr preferRelativeResize="0"/>
              <p:nvPr/>
            </p:nvPicPr>
            <p:blipFill rotWithShape="1">
              <a:blip r:embed="rId5">
                <a:alphaModFix/>
              </a:blip>
              <a:srcRect b="-5291" l="4188" r="60908" t="15605"/>
              <a:stretch/>
            </p:blipFill>
            <p:spPr>
              <a:xfrm>
                <a:off x="2878525" y="1634150"/>
                <a:ext cx="3191549" cy="965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5" name="Google Shape;455;p45"/>
              <p:cNvPicPr preferRelativeResize="0"/>
              <p:nvPr/>
            </p:nvPicPr>
            <p:blipFill rotWithShape="1">
              <a:blip r:embed="rId6">
                <a:alphaModFix/>
              </a:blip>
              <a:srcRect b="8071" l="0" r="8332" t="10726"/>
              <a:stretch/>
            </p:blipFill>
            <p:spPr>
              <a:xfrm>
                <a:off x="6238475" y="1634150"/>
                <a:ext cx="1307091" cy="900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46"/>
          <p:cNvPicPr preferRelativeResize="0"/>
          <p:nvPr/>
        </p:nvPicPr>
        <p:blipFill rotWithShape="1">
          <a:blip r:embed="rId3">
            <a:alphaModFix/>
          </a:blip>
          <a:srcRect b="0" l="0" r="50084" t="0"/>
          <a:stretch/>
        </p:blipFill>
        <p:spPr>
          <a:xfrm>
            <a:off x="130238" y="2997425"/>
            <a:ext cx="4564052" cy="141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JavaScript Custom Elements</a:t>
            </a:r>
            <a:endParaRPr/>
          </a:p>
        </p:txBody>
      </p:sp>
      <p:pic>
        <p:nvPicPr>
          <p:cNvPr id="462" name="Google Shape;46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50" y="1650134"/>
            <a:ext cx="4564051" cy="122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6"/>
          <p:cNvPicPr preferRelativeResize="0"/>
          <p:nvPr/>
        </p:nvPicPr>
        <p:blipFill rotWithShape="1">
          <a:blip r:embed="rId5">
            <a:alphaModFix/>
          </a:blip>
          <a:srcRect b="0" l="0" r="31361" t="0"/>
          <a:stretch/>
        </p:blipFill>
        <p:spPr>
          <a:xfrm>
            <a:off x="4789850" y="1650125"/>
            <a:ext cx="4138549" cy="2766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 faced during front-end development </a:t>
            </a:r>
            <a:endParaRPr/>
          </a:p>
        </p:txBody>
      </p:sp>
      <p:sp>
        <p:nvSpPr>
          <p:cNvPr id="469" name="Google Shape;46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94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-GB" sz="1430"/>
              <a:t>Infinite loading issue if user entered space instead of a keyword.  Fixed by adding JS validation.</a:t>
            </a:r>
            <a:endParaRPr sz="1430"/>
          </a:p>
          <a:p>
            <a:pPr indent="-3194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-GB" sz="1430"/>
              <a:t>Establishing connection of image folder, CSS, JS files with run.py for containerization.</a:t>
            </a:r>
            <a:br>
              <a:rPr lang="en-GB" sz="1430"/>
            </a:br>
            <a:r>
              <a:rPr lang="en-GB" sz="1430"/>
              <a:t>Solution:</a:t>
            </a:r>
            <a:br>
              <a:rPr lang="en-GB" sz="1430"/>
            </a:br>
            <a:br>
              <a:rPr lang="en-GB" sz="1430"/>
            </a:br>
            <a:endParaRPr sz="1430"/>
          </a:p>
          <a:p>
            <a:pPr indent="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30"/>
          </a:p>
          <a:p>
            <a:pPr indent="-319405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430"/>
              <a:buChar char="●"/>
            </a:pPr>
            <a:r>
              <a:rPr lang="en-GB" sz="1430"/>
              <a:t>Unable to preview updated CSS changes. Fixed by deleting cached data after each CSS update.</a:t>
            </a:r>
            <a:endParaRPr sz="1430"/>
          </a:p>
          <a:p>
            <a:pPr indent="-319405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30"/>
              <a:buChar char="●"/>
            </a:pPr>
            <a:r>
              <a:rPr lang="en-GB" sz="1430"/>
              <a:t>Having to enter keyword on index page to open results page in order to view  edits made for the  results page.</a:t>
            </a:r>
            <a:br>
              <a:rPr lang="en-GB" sz="1430"/>
            </a:br>
            <a:r>
              <a:rPr lang="en-GB" sz="1430"/>
              <a:t>Solution: </a:t>
            </a:r>
            <a:endParaRPr sz="1430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430"/>
          </a:p>
        </p:txBody>
      </p:sp>
      <p:pic>
        <p:nvPicPr>
          <p:cNvPr id="470" name="Google Shape;470;p47"/>
          <p:cNvPicPr preferRelativeResize="0"/>
          <p:nvPr/>
        </p:nvPicPr>
        <p:blipFill rotWithShape="1">
          <a:blip r:embed="rId3">
            <a:alphaModFix/>
          </a:blip>
          <a:srcRect b="23895" l="0" r="0" t="22600"/>
          <a:stretch/>
        </p:blipFill>
        <p:spPr>
          <a:xfrm>
            <a:off x="890800" y="2013006"/>
            <a:ext cx="460995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7"/>
          <p:cNvPicPr preferRelativeResize="0"/>
          <p:nvPr/>
        </p:nvPicPr>
        <p:blipFill rotWithShape="1">
          <a:blip r:embed="rId4">
            <a:alphaModFix/>
          </a:blip>
          <a:srcRect b="12742" l="0" r="0" t="17551"/>
          <a:stretch/>
        </p:blipFill>
        <p:spPr>
          <a:xfrm>
            <a:off x="890300" y="3969366"/>
            <a:ext cx="3417250" cy="9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0300" y="2435397"/>
            <a:ext cx="6186418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Discussion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478" name="Google Shape;478;p48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479" name="Google Shape;479;p48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0" name="Google Shape;480;p48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Retrieving data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1" name="Google Shape;481;p48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2" name="Google Shape;482;p48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walkthrough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</a:t>
            </a:r>
            <a:r>
              <a:rPr lang="en-GB"/>
              <a:t>iscussion and possible improvements</a:t>
            </a:r>
            <a:endParaRPr/>
          </a:p>
        </p:txBody>
      </p:sp>
      <p:pic>
        <p:nvPicPr>
          <p:cNvPr id="490" name="Google Shape;490;p49"/>
          <p:cNvPicPr preferRelativeResize="0"/>
          <p:nvPr/>
        </p:nvPicPr>
        <p:blipFill rotWithShape="1">
          <a:blip r:embed="rId3">
            <a:alphaModFix/>
          </a:blip>
          <a:srcRect b="59373" l="76630" r="6560" t="36155"/>
          <a:stretch/>
        </p:blipFill>
        <p:spPr>
          <a:xfrm>
            <a:off x="6220600" y="1238600"/>
            <a:ext cx="2372074" cy="35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9"/>
          <p:cNvPicPr preferRelativeResize="0"/>
          <p:nvPr/>
        </p:nvPicPr>
        <p:blipFill rotWithShape="1">
          <a:blip r:embed="rId4">
            <a:alphaModFix/>
          </a:blip>
          <a:srcRect b="44453" l="78275" r="11004" t="51781"/>
          <a:stretch/>
        </p:blipFill>
        <p:spPr>
          <a:xfrm>
            <a:off x="7050150" y="1678175"/>
            <a:ext cx="1542523" cy="304676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9"/>
          <p:cNvSpPr txBox="1"/>
          <p:nvPr/>
        </p:nvSpPr>
        <p:spPr>
          <a:xfrm>
            <a:off x="6288290" y="2049775"/>
            <a:ext cx="22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Lato"/>
                <a:ea typeface="Lato"/>
                <a:cs typeface="Lato"/>
                <a:sym typeface="Lato"/>
              </a:rPr>
              <a:t>Errors seen in tagged entities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NER model - some errors in entity prediction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Could improve search time for database query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Map terms to broader categories - more meaningful hypothesis generation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Combine search terms for more refined queries (Boolean operators)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 txBox="1"/>
          <p:nvPr/>
        </p:nvSpPr>
        <p:spPr>
          <a:xfrm>
            <a:off x="1984525" y="1613775"/>
            <a:ext cx="59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50"/>
          <p:cNvPicPr preferRelativeResize="0"/>
          <p:nvPr/>
        </p:nvPicPr>
        <p:blipFill rotWithShape="1">
          <a:blip r:embed="rId3">
            <a:alphaModFix/>
          </a:blip>
          <a:srcRect b="6524" l="0" r="0" t="0"/>
          <a:stretch/>
        </p:blipFill>
        <p:spPr>
          <a:xfrm>
            <a:off x="1825963" y="881975"/>
            <a:ext cx="5492075" cy="309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632675" y="2461100"/>
            <a:ext cx="7769700" cy="1029000"/>
          </a:xfrm>
          <a:prstGeom prst="rect">
            <a:avLst/>
          </a:prstGeom>
          <a:noFill/>
          <a:ln cap="flat" cmpd="sng" w="28575">
            <a:solidFill>
              <a:srgbClr val="9E9E9E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software architecture</a:t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1326218" y="1257300"/>
            <a:ext cx="1656000" cy="1029000"/>
          </a:xfrm>
          <a:prstGeom prst="roundRect">
            <a:avLst>
              <a:gd fmla="val 16667" name="adj"/>
            </a:avLst>
          </a:prstGeom>
          <a:solidFill>
            <a:srgbClr val="E288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MEDLINE database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 flipH="1" rot="10800000">
            <a:off x="1559118" y="2286400"/>
            <a:ext cx="585353" cy="906396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6"/>
          <p:cNvCxnSpPr/>
          <p:nvPr/>
        </p:nvCxnSpPr>
        <p:spPr>
          <a:xfrm>
            <a:off x="2144466" y="2286192"/>
            <a:ext cx="832800" cy="13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6"/>
          <p:cNvSpPr txBox="1"/>
          <p:nvPr/>
        </p:nvSpPr>
        <p:spPr>
          <a:xfrm>
            <a:off x="601301" y="2673800"/>
            <a:ext cx="18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NCBI E-Utilities API</a:t>
            </a:r>
            <a:endParaRPr>
              <a:highlight>
                <a:srgbClr val="CFE2F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2470971" y="3627341"/>
            <a:ext cx="1656000" cy="1029000"/>
          </a:xfrm>
          <a:prstGeom prst="roundRect">
            <a:avLst>
              <a:gd fmla="val 16667" name="adj"/>
            </a:avLst>
          </a:prstGeom>
          <a:solidFill>
            <a:srgbClr val="E288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Cached abstracts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(user system)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3942870" y="1714500"/>
            <a:ext cx="1656000" cy="1029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NER model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4591144" y="3215765"/>
            <a:ext cx="1656000" cy="1029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0" name="Google Shape;90;p16"/>
          <p:cNvCxnSpPr/>
          <p:nvPr/>
        </p:nvCxnSpPr>
        <p:spPr>
          <a:xfrm flipH="1" rot="10800000">
            <a:off x="4114795" y="3977627"/>
            <a:ext cx="484200" cy="4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/>
          <p:nvPr/>
        </p:nvCxnSpPr>
        <p:spPr>
          <a:xfrm flipH="1" rot="10800000">
            <a:off x="3630725" y="2721205"/>
            <a:ext cx="831900" cy="8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6"/>
          <p:cNvCxnSpPr>
            <a:endCxn id="93" idx="3"/>
          </p:cNvCxnSpPr>
          <p:nvPr/>
        </p:nvCxnSpPr>
        <p:spPr>
          <a:xfrm>
            <a:off x="4462591" y="2721048"/>
            <a:ext cx="336000" cy="45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6"/>
          <p:cNvSpPr txBox="1"/>
          <p:nvPr/>
        </p:nvSpPr>
        <p:spPr>
          <a:xfrm>
            <a:off x="3099991" y="2970948"/>
            <a:ext cx="16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Entity prediction</a:t>
            </a:r>
            <a:endParaRPr>
              <a:highlight>
                <a:srgbClr val="CFE2F3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6559521" y="1714500"/>
            <a:ext cx="1656000" cy="10290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User interface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818441" y="3357816"/>
            <a:ext cx="169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rgbClr val="CFE2F3"/>
                </a:highlight>
                <a:latin typeface="Lato"/>
                <a:ea typeface="Lato"/>
                <a:cs typeface="Lato"/>
                <a:sym typeface="Lato"/>
              </a:rPr>
              <a:t>Containerization</a:t>
            </a:r>
            <a:endParaRPr>
              <a:highlight>
                <a:srgbClr val="CFE2F3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6671738" y="3718125"/>
            <a:ext cx="1839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6"/>
          <p:cNvCxnSpPr>
            <a:stCxn id="89" idx="3"/>
          </p:cNvCxnSpPr>
          <p:nvPr/>
        </p:nvCxnSpPr>
        <p:spPr>
          <a:xfrm flipH="1" rot="10800000">
            <a:off x="6247144" y="2767265"/>
            <a:ext cx="893400" cy="96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425" y="477950"/>
            <a:ext cx="1775500" cy="44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546500" y="4072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000000"/>
                </a:solidFill>
              </a:rPr>
              <a:t>Package Structure</a:t>
            </a:r>
            <a:endParaRPr sz="2100"/>
          </a:p>
        </p:txBody>
      </p:sp>
      <p:sp>
        <p:nvSpPr>
          <p:cNvPr id="104" name="Google Shape;104;p17"/>
          <p:cNvSpPr txBox="1"/>
          <p:nvPr/>
        </p:nvSpPr>
        <p:spPr>
          <a:xfrm>
            <a:off x="1292950" y="1206600"/>
            <a:ext cx="3171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Frontend 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Project package</a:t>
            </a:r>
            <a:endParaRPr sz="1800">
              <a:solidFill>
                <a:schemeClr val="dk2"/>
              </a:solidFill>
            </a:endParaRPr>
          </a:p>
          <a:p>
            <a:pPr indent="-342900" lvl="0" marL="10858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README.md</a:t>
            </a:r>
            <a:endParaRPr sz="1800">
              <a:solidFill>
                <a:schemeClr val="dk2"/>
              </a:solidFill>
            </a:endParaRPr>
          </a:p>
          <a:p>
            <a:pPr indent="-342900" lvl="0" marL="10858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Dockerfile</a:t>
            </a:r>
            <a:endParaRPr sz="1800">
              <a:solidFill>
                <a:schemeClr val="dk2"/>
              </a:solidFill>
            </a:endParaRPr>
          </a:p>
          <a:p>
            <a:pPr indent="-342900" lvl="0" marL="10858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Unit tests</a:t>
            </a:r>
            <a:endParaRPr sz="1800">
              <a:solidFill>
                <a:schemeClr val="dk2"/>
              </a:solidFill>
            </a:endParaRPr>
          </a:p>
          <a:p>
            <a:pPr indent="-342900" lvl="0" marL="10858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Cli.py</a:t>
            </a:r>
            <a:endParaRPr sz="1800">
              <a:solidFill>
                <a:schemeClr val="dk2"/>
              </a:solidFill>
            </a:endParaRPr>
          </a:p>
          <a:p>
            <a:pPr indent="-342900" lvl="0" marL="108585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❏"/>
            </a:pPr>
            <a:r>
              <a:rPr lang="en-GB" sz="1800">
                <a:solidFill>
                  <a:schemeClr val="dk2"/>
                </a:solidFill>
              </a:rPr>
              <a:t>Other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4116950" y="2321000"/>
            <a:ext cx="1167900" cy="19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40D35"/>
                </a:solidFill>
              </a:rPr>
              <a:t>Retrieving data</a:t>
            </a:r>
            <a:endParaRPr>
              <a:solidFill>
                <a:srgbClr val="840D35"/>
              </a:solidFill>
            </a:endParaRPr>
          </a:p>
        </p:txBody>
      </p:sp>
      <p:grpSp>
        <p:nvGrpSpPr>
          <p:cNvPr id="111" name="Google Shape;111;p18"/>
          <p:cNvGrpSpPr/>
          <p:nvPr/>
        </p:nvGrpSpPr>
        <p:grpSpPr>
          <a:xfrm>
            <a:off x="289551" y="4703625"/>
            <a:ext cx="8447925" cy="309600"/>
            <a:chOff x="229050" y="4747100"/>
            <a:chExt cx="8690387" cy="309600"/>
          </a:xfrm>
        </p:grpSpPr>
        <p:sp>
          <p:nvSpPr>
            <p:cNvPr id="112" name="Google Shape;112;p18"/>
            <p:cNvSpPr/>
            <p:nvPr/>
          </p:nvSpPr>
          <p:spPr>
            <a:xfrm>
              <a:off x="229050" y="4752200"/>
              <a:ext cx="17745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1476475" y="4752200"/>
              <a:ext cx="1609500" cy="304500"/>
            </a:xfrm>
            <a:prstGeom prst="chevron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Retrieving</a:t>
              </a:r>
              <a:r>
                <a:rPr lang="en-GB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data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2856150" y="4752200"/>
              <a:ext cx="13797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NER mode</a:t>
              </a:r>
              <a:r>
                <a:rPr lang="en-GB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4005872" y="4752200"/>
              <a:ext cx="22743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Database integration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5748625" y="4752200"/>
              <a:ext cx="1869900" cy="304500"/>
            </a:xfrm>
            <a:prstGeom prst="chevron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GUI &amp; walkthrough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7431437" y="4747100"/>
              <a:ext cx="1488000" cy="304500"/>
            </a:xfrm>
            <a:prstGeom prst="chevron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727272"/>
                  </a:solidFill>
                  <a:latin typeface="Roboto"/>
                  <a:ea typeface="Roboto"/>
                  <a:cs typeface="Roboto"/>
                  <a:sym typeface="Roboto"/>
                </a:rPr>
                <a:t>Discussion</a:t>
              </a:r>
              <a:endParaRPr sz="1100">
                <a:solidFill>
                  <a:srgbClr val="72727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65275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NCBI E-utilities API</a:t>
            </a:r>
            <a:endParaRPr sz="2800"/>
          </a:p>
        </p:txBody>
      </p:sp>
      <p:sp>
        <p:nvSpPr>
          <p:cNvPr id="123" name="Google Shape;123;p19"/>
          <p:cNvSpPr txBox="1"/>
          <p:nvPr/>
        </p:nvSpPr>
        <p:spPr>
          <a:xfrm>
            <a:off x="666150" y="1066425"/>
            <a:ext cx="7811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Public API to the NCBI Entrez system and allow access to all Entrez databases including PubMed, PMC.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1438025" y="2571850"/>
            <a:ext cx="1875300" cy="889500"/>
          </a:xfrm>
          <a:prstGeom prst="flowChartAlternateProcess">
            <a:avLst/>
          </a:prstGeom>
          <a:solidFill>
            <a:srgbClr val="E288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</a:rPr>
              <a:t>Entrez Guidelines</a:t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3795475" y="2917000"/>
            <a:ext cx="825000" cy="19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4931325" y="2010250"/>
            <a:ext cx="3075300" cy="56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4941825" y="2800238"/>
            <a:ext cx="3075300" cy="56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4931325" y="3590225"/>
            <a:ext cx="3075300" cy="5616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 txBox="1"/>
          <p:nvPr/>
        </p:nvSpPr>
        <p:spPr>
          <a:xfrm>
            <a:off x="4984625" y="2010250"/>
            <a:ext cx="296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Series of more than 100 requests, do at weekends/outside USA peak times</a:t>
            </a:r>
            <a:endParaRPr sz="1300"/>
          </a:p>
        </p:txBody>
      </p:sp>
      <p:sp>
        <p:nvSpPr>
          <p:cNvPr id="130" name="Google Shape;130;p19"/>
          <p:cNvSpPr txBox="1"/>
          <p:nvPr/>
        </p:nvSpPr>
        <p:spPr>
          <a:xfrm>
            <a:off x="5006200" y="2780575"/>
            <a:ext cx="296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Use the </a:t>
            </a:r>
            <a:r>
              <a:rPr lang="en-GB" sz="13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http://eutils.ncbi.nlm.nih.gov/</a:t>
            </a:r>
            <a:r>
              <a:rPr lang="en-GB" sz="1300"/>
              <a:t> address</a:t>
            </a:r>
            <a:endParaRPr sz="1300"/>
          </a:p>
        </p:txBody>
      </p:sp>
      <p:sp>
        <p:nvSpPr>
          <p:cNvPr id="131" name="Google Shape;131;p19"/>
          <p:cNvSpPr txBox="1"/>
          <p:nvPr/>
        </p:nvSpPr>
        <p:spPr>
          <a:xfrm>
            <a:off x="5006200" y="3574300"/>
            <a:ext cx="2957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No more than 3 requests every second</a:t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/>
        </p:nvSpPr>
        <p:spPr>
          <a:xfrm>
            <a:off x="495050" y="456500"/>
            <a:ext cx="3686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Use of Biopython</a:t>
            </a:r>
            <a:endParaRPr sz="2500"/>
          </a:p>
        </p:txBody>
      </p:sp>
      <p:sp>
        <p:nvSpPr>
          <p:cNvPr id="137" name="Google Shape;137;p20"/>
          <p:cNvSpPr txBox="1"/>
          <p:nvPr/>
        </p:nvSpPr>
        <p:spPr>
          <a:xfrm>
            <a:off x="1007275" y="1468425"/>
            <a:ext cx="659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CFCFC"/>
                </a:highlight>
              </a:rPr>
              <a:t>Optional email parameter for NCBI to contact you in case of a problem.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888" y="2138338"/>
            <a:ext cx="3185799" cy="6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225" y="3592600"/>
            <a:ext cx="3589124" cy="3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3593" y="544150"/>
            <a:ext cx="592606" cy="3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6924425" y="761300"/>
            <a:ext cx="1189500" cy="782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6752975" y="783650"/>
            <a:ext cx="153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Important &amp; recommended! </a:t>
            </a:r>
            <a:endParaRPr sz="1300"/>
          </a:p>
        </p:txBody>
      </p:sp>
      <p:sp>
        <p:nvSpPr>
          <p:cNvPr id="143" name="Google Shape;143;p20"/>
          <p:cNvSpPr txBox="1"/>
          <p:nvPr/>
        </p:nvSpPr>
        <p:spPr>
          <a:xfrm>
            <a:off x="1007275" y="3038650"/>
            <a:ext cx="608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  <a:highlight>
                  <a:srgbClr val="FCFCFC"/>
                </a:highlight>
              </a:rPr>
              <a:t>Importing the Entrez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452200" y="413625"/>
            <a:ext cx="418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Code Overview : API</a:t>
            </a:r>
            <a:endParaRPr sz="2500"/>
          </a:p>
        </p:txBody>
      </p:sp>
      <p:sp>
        <p:nvSpPr>
          <p:cNvPr id="149" name="Google Shape;149;p21"/>
          <p:cNvSpPr/>
          <p:nvPr/>
        </p:nvSpPr>
        <p:spPr>
          <a:xfrm>
            <a:off x="3575400" y="1306775"/>
            <a:ext cx="1993200" cy="782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class Utilapi</a:t>
            </a:r>
            <a:r>
              <a:rPr lang="en-GB"/>
              <a:t> </a:t>
            </a:r>
            <a:endParaRPr/>
          </a:p>
        </p:txBody>
      </p:sp>
      <p:cxnSp>
        <p:nvCxnSpPr>
          <p:cNvPr id="150" name="Google Shape;150;p21"/>
          <p:cNvCxnSpPr>
            <a:stCxn id="149" idx="2"/>
          </p:cNvCxnSpPr>
          <p:nvPr/>
        </p:nvCxnSpPr>
        <p:spPr>
          <a:xfrm>
            <a:off x="4572000" y="2088875"/>
            <a:ext cx="5700" cy="387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1"/>
          <p:cNvCxnSpPr/>
          <p:nvPr/>
        </p:nvCxnSpPr>
        <p:spPr>
          <a:xfrm flipH="1" rot="10800000">
            <a:off x="2745350" y="2453275"/>
            <a:ext cx="3825300" cy="22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2745350" y="2475775"/>
            <a:ext cx="0" cy="25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1"/>
          <p:cNvCxnSpPr/>
          <p:nvPr/>
        </p:nvCxnSpPr>
        <p:spPr>
          <a:xfrm>
            <a:off x="6560100" y="2465075"/>
            <a:ext cx="0" cy="257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1"/>
          <p:cNvSpPr txBox="1"/>
          <p:nvPr/>
        </p:nvSpPr>
        <p:spPr>
          <a:xfrm>
            <a:off x="1995275" y="2796075"/>
            <a:ext cx="1580100" cy="400200"/>
          </a:xfrm>
          <a:prstGeom prst="rect">
            <a:avLst/>
          </a:prstGeom>
          <a:solidFill>
            <a:srgbClr val="E288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ESearch method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5874575" y="2796075"/>
            <a:ext cx="1489200" cy="400200"/>
          </a:xfrm>
          <a:prstGeom prst="rect">
            <a:avLst/>
          </a:prstGeom>
          <a:solidFill>
            <a:srgbClr val="E288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EFetch </a:t>
            </a:r>
            <a:r>
              <a:rPr lang="en-GB"/>
              <a:t>method</a:t>
            </a:r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1197125" y="33266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Returns a list of UIDs that match a text query in a given Entrez database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E.g. pubmed UID → PMID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060100" y="32701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Generates formatted output for a list of input UIDs.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E.g. abstracts from Entrez PubMed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